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64CF-3C6F-4364-BC9C-210491C4B98C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5C90-F749-4070-9655-E77255058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64CF-3C6F-4364-BC9C-210491C4B98C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5C90-F749-4070-9655-E77255058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64CF-3C6F-4364-BC9C-210491C4B98C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5C90-F749-4070-9655-E77255058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64CF-3C6F-4364-BC9C-210491C4B98C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5C90-F749-4070-9655-E77255058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64CF-3C6F-4364-BC9C-210491C4B98C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5C90-F749-4070-9655-E77255058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64CF-3C6F-4364-BC9C-210491C4B98C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5C90-F749-4070-9655-E77255058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64CF-3C6F-4364-BC9C-210491C4B98C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5C90-F749-4070-9655-E77255058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64CF-3C6F-4364-BC9C-210491C4B98C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5C90-F749-4070-9655-E77255058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64CF-3C6F-4364-BC9C-210491C4B98C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5C90-F749-4070-9655-E77255058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64CF-3C6F-4364-BC9C-210491C4B98C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5C90-F749-4070-9655-E77255058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264CF-3C6F-4364-BC9C-210491C4B98C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015C90-F749-4070-9655-E77255058C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D264CF-3C6F-4364-BC9C-210491C4B98C}" type="datetimeFigureOut">
              <a:rPr lang="ru-RU" smtClean="0"/>
              <a:pPr/>
              <a:t>20.10.2022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015C90-F749-4070-9655-E77255058CA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nsportal.ru/detskiy-sad/materialy-dlya-roditeley/2018/07/24/konsultatsiya-dlya-roditeley-palchikovaya-gimnastika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1\Desktop\chetyre-ruchki-razrisovannye-pod-smayli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17032"/>
            <a:ext cx="4320480" cy="29304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5832648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Консультация для родителей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780928"/>
            <a:ext cx="7854696" cy="220020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«играем пальчиками»</a:t>
            </a:r>
          </a:p>
          <a:p>
            <a:r>
              <a:rPr lang="ru-RU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(средняя группа)</a:t>
            </a:r>
            <a:endParaRPr lang="ru-RU" sz="4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1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844824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  <a:prstDash val="lgDashDotDot"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42" name="AutoShape 2" descr="C:\Users\1\Desktop\s1200 (1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692696"/>
            <a:ext cx="63367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Например:</a:t>
            </a:r>
          </a:p>
          <a:p>
            <a:r>
              <a:rPr lang="ru-RU" sz="2800" b="1" dirty="0" smtClean="0"/>
              <a:t>Рыбка</a:t>
            </a:r>
            <a:endParaRPr lang="ru-RU" sz="2800" b="1" dirty="0"/>
          </a:p>
          <a:p>
            <a:r>
              <a:rPr lang="ru-RU" sz="2800" dirty="0"/>
              <a:t>Рыбка в озере живёт</a:t>
            </a:r>
            <a:br>
              <a:rPr lang="ru-RU" sz="2800" dirty="0"/>
            </a:br>
            <a:r>
              <a:rPr lang="ru-RU" sz="2800" dirty="0"/>
              <a:t>Рыбка в озере плывёт</a:t>
            </a:r>
            <a:br>
              <a:rPr lang="ru-RU" sz="2800" dirty="0"/>
            </a:br>
            <a:r>
              <a:rPr lang="ru-RU" sz="2800" b="1" dirty="0"/>
              <a:t>(ладошки соединены и делают плавные движения)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Хвостиком ударит вдруг</a:t>
            </a:r>
            <a:br>
              <a:rPr lang="ru-RU" sz="2800" dirty="0"/>
            </a:br>
            <a:r>
              <a:rPr lang="ru-RU" sz="2800" b="1" dirty="0"/>
              <a:t>(ладошки разъединить и ударить по коленкам)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И услышим мы – плюх, плюх!</a:t>
            </a:r>
            <a:br>
              <a:rPr lang="ru-RU" sz="2800" dirty="0"/>
            </a:br>
            <a:r>
              <a:rPr lang="ru-RU" sz="2800" b="1" dirty="0"/>
              <a:t>(ладошки соединить у основания и так похлопать)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1\Desktop\9612_33ee9c999471b741f233e0fdf13615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429000"/>
            <a:ext cx="4248472" cy="3099073"/>
          </a:xfrm>
          <a:prstGeom prst="rect">
            <a:avLst/>
          </a:prstGeom>
          <a:ln>
            <a:solidFill>
              <a:schemeClr val="tx1"/>
            </a:solidFill>
            <a:prstDash val="dash"/>
          </a:ln>
          <a:effectLst>
            <a:softEdge rad="112500"/>
          </a:effectLst>
          <a:scene3d>
            <a:camera prst="isometricOffAxis1Right"/>
            <a:lightRig rig="threePt" dir="t"/>
          </a:scene3d>
        </p:spPr>
      </p:pic>
      <p:sp>
        <p:nvSpPr>
          <p:cNvPr id="2" name="Прямоугольник 1"/>
          <p:cNvSpPr/>
          <p:nvPr/>
        </p:nvSpPr>
        <p:spPr>
          <a:xfrm>
            <a:off x="1259632" y="548680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Домик</a:t>
            </a:r>
          </a:p>
          <a:p>
            <a:r>
              <a:rPr lang="ru-RU" sz="2400" dirty="0"/>
              <a:t>Я гуляю во дворе </a:t>
            </a:r>
            <a:r>
              <a:rPr lang="ru-RU" sz="2400" b="1" dirty="0"/>
              <a:t>(хлопки ладошками по коленкам поочередно каждой рукой)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Вижу домик на горе </a:t>
            </a:r>
            <a:r>
              <a:rPr lang="ru-RU" sz="2400" b="1" dirty="0"/>
              <a:t>(ритмичные хлопки ладошками)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Я по лесенке взберусь </a:t>
            </a:r>
            <a:r>
              <a:rPr lang="ru-RU" sz="2400" b="1" dirty="0"/>
              <a:t>(раскрыть перед собой ладони и, касаясь поочередно кончиками пальцев, сложить лесенку, начиная с больших пальцев)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И в окошко постучусь.</a:t>
            </a:r>
            <a:br>
              <a:rPr lang="ru-RU" sz="2400" dirty="0"/>
            </a:br>
            <a:r>
              <a:rPr lang="ru-RU" sz="2400" dirty="0"/>
              <a:t>Тук, тук, тук, тук! </a:t>
            </a:r>
            <a:r>
              <a:rPr lang="ru-RU" sz="2400" b="1" dirty="0"/>
              <a:t>(поочередно стучать кулачком одной руки в ладошку другой)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6"/>
            <a:ext cx="6984776" cy="273921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Хлопки:</a:t>
            </a:r>
          </a:p>
          <a:p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- обычные;</a:t>
            </a:r>
          </a:p>
          <a:p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- хлопки, когда сначала сверху одна ладонь, потом другая;</a:t>
            </a:r>
          </a:p>
          <a:p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- хлопки ладонями, сложенными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чашечками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4578" name="Picture 2" descr="C:\Users\1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717032"/>
            <a:ext cx="3528392" cy="252028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1\Desktop\raznoe-ruki-palchiki-kraska-7968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55567"/>
            <a:ext cx="4535785" cy="280243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115616" y="476672"/>
            <a:ext cx="7272808" cy="526297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ru-RU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4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Пальчиковые игры как бы отображают реальность окружающего мира - предметы, животных, людей, их деятельность, явления природы. В ходе пальчиковых игр дети, повторяя движения взрослых, активизируют моторику рук. Тем самым вырабатывается ловкость, умение управлять своими движениями, концентрировать внимание на одном виде деятельности.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C:\Users\1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4104456" cy="3737793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6626" name="Picture 2" descr="C:\Users\1\Desktop\hqdefault_OHUQ583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89040"/>
            <a:ext cx="4572000" cy="306896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23528" y="836712"/>
            <a:ext cx="8424936" cy="4154984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Известно, что между речевой функцией и общей двигательной системой человека существует тесная связь. Такая же тесная связь установлена между рукой и речевым центром мозга. Гармонизация движений тела, мелкой моторики рук и органов речи способствует формированию правильного произношения, помогает избавиться от монотонности речи, нормализовать её темп, учит соблюдению речевых пауз, снижает психическое напряжение.</a:t>
            </a:r>
            <a:endParaRPr lang="ru-RU" sz="2400" b="1" cap="all" dirty="0">
              <a:ln w="0"/>
              <a:solidFill>
                <a:schemeClr val="accent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1\Desktop\happy-woman-hugging-herself_179970-4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8541" y="2564904"/>
            <a:ext cx="5585459" cy="450912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916832"/>
            <a:ext cx="5616624" cy="240065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4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Aharoni" pitchFamily="2" charset="-79"/>
              </a:rPr>
              <a:t>Источник: </a:t>
            </a:r>
          </a:p>
          <a:p>
            <a:r>
              <a:rPr lang="ru-RU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Aharoni" pitchFamily="2" charset="-79"/>
              </a:rPr>
              <a:t>https://doshvozrast.ru</a:t>
            </a:r>
          </a:p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haroni" pitchFamily="2" charset="-79"/>
                <a:cs typeface="Aharoni" pitchFamily="2" charset="-79"/>
                <a:hlinkClick r:id="rId3"/>
              </a:rPr>
              <a:t>https://nsportal.ru/detskiy-sad/materialy-dlya-roditeley/2018/07/24/konsultatsiya-dlya-roditeley-palchikovaya-gimnastika</a:t>
            </a:r>
            <a:endParaRPr lang="ru-RU" b="1" cap="all" dirty="0" smtClean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j-lt"/>
              <a:cs typeface="Aharoni" pitchFamily="2" charset="-79"/>
            </a:endParaRPr>
          </a:p>
          <a:p>
            <a:r>
              <a:rPr lang="en-US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https://ped-kopilka.ru/roditeljam</a:t>
            </a:r>
            <a:endParaRPr lang="ru-RU" b="1" cap="all" dirty="0" smtClean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j-lt"/>
              <a:cs typeface="Aharoni" pitchFamily="2" charset="-79"/>
            </a:endParaRPr>
          </a:p>
          <a:p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17" descr="C:\Users\1\Desktop\img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717032"/>
            <a:ext cx="4864596" cy="29550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76672"/>
            <a:ext cx="7772400" cy="1872208"/>
          </a:xfrm>
        </p:spPr>
        <p:txBody>
          <a:bodyPr/>
          <a:lstStyle/>
          <a:p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r>
              <a:rPr lang="ru-RU" sz="4000" b="0" dirty="0" smtClean="0">
                <a:effectLst/>
              </a:rPr>
              <a:t/>
            </a:r>
            <a:br>
              <a:rPr lang="ru-RU" sz="4000" b="0" dirty="0" smtClean="0">
                <a:effectLst/>
              </a:rPr>
            </a:br>
            <a:r>
              <a:rPr lang="ru-RU" sz="1800" b="0" dirty="0" smtClean="0"/>
              <a:t> </a:t>
            </a:r>
            <a:r>
              <a:rPr lang="ru-RU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haroni" pitchFamily="2" charset="-79"/>
              </a:rPr>
              <a:t>«</a:t>
            </a:r>
            <a:r>
              <a:rPr lang="ru-RU" sz="4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Aharoni" pitchFamily="2" charset="-79"/>
              </a:rPr>
              <a:t>Рука - это вышедший наружу мозг человека» </a:t>
            </a:r>
            <a:r>
              <a:rPr lang="ru-RU" sz="40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aroni" pitchFamily="2" charset="-79"/>
              </a:rPr>
              <a:t/>
            </a:r>
            <a:br>
              <a:rPr lang="ru-RU" sz="40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aroni" pitchFamily="2" charset="-79"/>
              </a:rPr>
            </a:br>
            <a:endParaRPr lang="ru-RU" sz="4000" dirty="0">
              <a:solidFill>
                <a:schemeClr val="accent4">
                  <a:lumMod val="20000"/>
                  <a:lumOff val="80000"/>
                </a:schemeClr>
              </a:solidFill>
              <a:effectLst/>
              <a:cs typeface="Aharoni" pitchFamily="2" charset="-79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420888"/>
            <a:ext cx="8218112" cy="3528392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2800" dirty="0" smtClean="0"/>
              <a:t>На ладони находится множество биологически активных точек. Воздействуя на них, можно регулировать функционирование внутренних органов. Например, мизинец - сердце, безымянный - печень, средний - кишечник, указательный - желудок, большой палец - голова.</a:t>
            </a:r>
          </a:p>
          <a:p>
            <a:pPr>
              <a:buFontTx/>
              <a:buChar char="-"/>
            </a:pPr>
            <a:r>
              <a:rPr lang="ru-RU" sz="2800" dirty="0" smtClean="0"/>
              <a:t>Следовательно, воздействуя на определенные точки, можно влиять на соответствующие этой точке орган человека.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endParaRPr lang="ru-RU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palchikovayagimnasti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429000"/>
            <a:ext cx="4320480" cy="3240360"/>
          </a:xfrm>
          <a:prstGeom prst="rect">
            <a:avLst/>
          </a:prstGeom>
          <a:noFill/>
          <a:ln cmpd="dbl">
            <a:gradFill flip="none" rotWithShape="1">
              <a:gsLst>
                <a:gs pos="0">
                  <a:srgbClr val="000082"/>
                </a:gs>
                <a:gs pos="0">
                  <a:schemeClr val="bg2">
                    <a:lumMod val="40000"/>
                    <a:lumOff val="60000"/>
                  </a:schemeClr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8400000" scaled="0"/>
              <a:tileRect/>
            </a:gradFill>
            <a:prstDash val="sysDash"/>
            <a:bevel/>
          </a:ln>
          <a:scene3d>
            <a:camera prst="orthographicFront"/>
            <a:lightRig rig="twoPt" dir="t"/>
          </a:scene3d>
          <a:sp3d contourW="12700" prstMaterial="metal">
            <a:bevelB prst="relaxedInset"/>
            <a:contourClr>
              <a:schemeClr val="bg2">
                <a:lumMod val="50000"/>
              </a:schemeClr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720080"/>
          </a:xfrm>
        </p:spPr>
        <p:txBody>
          <a:bodyPr/>
          <a:lstStyle/>
          <a:p>
            <a:r>
              <a:rPr lang="ru-RU" sz="4800" b="0" u="sng" dirty="0" smtClean="0"/>
              <a:t>Пальчиковая гимнастика: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772816"/>
            <a:ext cx="8362128" cy="295232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Способствует овладению навыками мелкой моторики;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Помогает развивать речь ребенка;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Повышает работоспособность коры головного мозга;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Развивает у ребенка психические процессы: мышление, внимание, память, воображение;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Снимает тревожность</a:t>
            </a:r>
            <a:r>
              <a:rPr lang="ru-RU" sz="2400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.</a:t>
            </a:r>
          </a:p>
          <a:p>
            <a:r>
              <a:rPr lang="ru-RU" sz="2400" dirty="0" smtClean="0">
                <a:effectLst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6350" stA="55000" endA="300" endPos="45500" dir="5400000" sy="-100000" algn="bl" rotWithShape="0"/>
                </a:effectLst>
              </a:rPr>
            </a:br>
            <a:endParaRPr lang="ru-RU" sz="24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920880" cy="39703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ru-RU" sz="28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Детский фольклор дает нам возможность уже на ранних этапах жизни ребенка приобщить к народной поэзию. Благодаря этому еще долго до ознакомления со сказками и другими крупными жанрами русского фольклора на материале детского фольклора у малышей формируется внутренняя готовность к восприятию наших истоков - русской народной </a:t>
            </a:r>
            <a:r>
              <a:rPr lang="ru-RU" sz="28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культуры.</a:t>
            </a:r>
            <a:endParaRPr lang="ru-RU" sz="28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098" name="Picture 2" descr="C:\Users\1\Desktop\russkij-folklor-dlya-doshkolnik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437112"/>
            <a:ext cx="2808312" cy="2232248"/>
          </a:xfrm>
          <a:prstGeom prst="rect">
            <a:avLst/>
          </a:prstGeom>
          <a:noFill/>
          <a:effectLst>
            <a:outerShdw blurRad="165100" dist="215900" dir="17820000" sx="99000" sy="99000" algn="ctr" rotWithShape="0">
              <a:schemeClr val="tx2">
                <a:lumMod val="75000"/>
                <a:alpha val="30000"/>
              </a:scheme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7776864" cy="1323439"/>
          </a:xfrm>
          <a:prstGeom prst="rect">
            <a:avLst/>
          </a:prstGeom>
        </p:spPr>
        <p:txBody>
          <a:bodyPr wrap="square">
            <a:spAutoFit/>
            <a:scene3d>
              <a:camera prst="isometricOffAxis1Righ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000" b="1" cap="all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Что же относится к детскому </a:t>
            </a:r>
            <a:r>
              <a:rPr lang="ru-RU" sz="4000" b="1" cap="all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фольклору?</a:t>
            </a:r>
            <a:endParaRPr lang="ru-RU" sz="4000" b="1" cap="all" dirty="0">
              <a:ln/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122" name="Picture 2" descr="C:\Users\1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708920"/>
            <a:ext cx="4176464" cy="360040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  <a:effectLst>
            <a:outerShdw blurRad="254000" dist="431800" dir="4320000" sx="103000" sy="103000" algn="ctr" rotWithShape="0">
              <a:schemeClr val="tx2">
                <a:lumMod val="50000"/>
                <a:alpha val="28000"/>
              </a:scheme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307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2370" y="3140968"/>
            <a:ext cx="5301630" cy="3330327"/>
          </a:xfrm>
          <a:prstGeom prst="rect">
            <a:avLst/>
          </a:prstGeom>
          <a:blipFill dpi="0" rotWithShape="1">
            <a:blip r:embed="rId3" cstate="print">
              <a:alphaModFix amt="52000"/>
            </a:blip>
            <a:srcRect/>
            <a:tile tx="0" ty="0" sx="100000" sy="100000" flip="none" algn="tl"/>
          </a:blipFill>
          <a:ln w="12700" cap="rnd" cmpd="dbl">
            <a:solidFill>
              <a:schemeClr val="tx2">
                <a:lumMod val="75000"/>
              </a:schemeClr>
            </a:solidFill>
            <a:prstDash val="lgDashDotDot"/>
            <a:round/>
          </a:ln>
          <a:effectLst>
            <a:outerShdw blurRad="88900" dist="533400" dir="11340000" sx="103000" sy="103000" algn="ctr" rotWithShape="0">
              <a:srgbClr val="000000">
                <a:alpha val="30000"/>
              </a:srgbClr>
            </a:outerShdw>
          </a:effectLst>
          <a:scene3d>
            <a:camera prst="isometricOffAxis1Right"/>
            <a:lightRig rig="threePt" dir="t"/>
          </a:scene3d>
        </p:spPr>
      </p:pic>
      <p:sp>
        <p:nvSpPr>
          <p:cNvPr id="2" name="Прямоугольник 1"/>
          <p:cNvSpPr/>
          <p:nvPr/>
        </p:nvSpPr>
        <p:spPr>
          <a:xfrm>
            <a:off x="683568" y="404664"/>
            <a:ext cx="7992888" cy="409342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coolSlant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400" b="1" cap="all" dirty="0" err="1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Потешки</a:t>
            </a: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36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–</a:t>
            </a:r>
          </a:p>
          <a:p>
            <a:endParaRPr lang="ru-RU" sz="3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 игры взрослого с ребенком </a:t>
            </a:r>
            <a:r>
              <a:rPr lang="ru-RU" sz="36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(с его пальчиками, ручками)</a:t>
            </a: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 Например: «</a:t>
            </a:r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Сорока белобока».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\Desktop\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501008"/>
            <a:ext cx="4911054" cy="3600400"/>
          </a:xfrm>
          <a:prstGeom prst="rect">
            <a:avLst/>
          </a:prstGeom>
          <a:ln>
            <a:noFill/>
            <a:prstDash val="sysDash"/>
          </a:ln>
          <a:effectLst>
            <a:outerShdw blurRad="431800" dist="317500" dir="13260000" sx="112000" sy="112000" rotWithShape="0">
              <a:prstClr val="black">
                <a:alpha val="15000"/>
              </a:prstClr>
            </a:outerShdw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Прямоугольник 1"/>
          <p:cNvSpPr/>
          <p:nvPr/>
        </p:nvSpPr>
        <p:spPr>
          <a:xfrm>
            <a:off x="0" y="764704"/>
            <a:ext cx="8208912" cy="4154984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 err="1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Заклички</a:t>
            </a:r>
            <a:r>
              <a:rPr lang="ru-RU" sz="44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4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–</a:t>
            </a:r>
          </a:p>
          <a:p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r>
              <a:rPr lang="ru-RU" sz="24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обращения к явлениям природы </a:t>
            </a:r>
            <a:r>
              <a:rPr lang="ru-RU" sz="2400" b="1" i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(солнцу, дождю, ветру)</a:t>
            </a:r>
            <a:r>
              <a:rPr lang="ru-RU" sz="24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. Например: </a:t>
            </a:r>
            <a:endParaRPr lang="ru-RU" sz="2400" b="1" cap="all" dirty="0" smtClean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24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«</a:t>
            </a:r>
            <a:r>
              <a:rPr lang="ru-RU" sz="24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Солнышко - ведрышко»</a:t>
            </a:r>
          </a:p>
          <a:p>
            <a:r>
              <a:rPr lang="ru-RU" sz="24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Солнышко - вёдрышко, </a:t>
            </a:r>
            <a:r>
              <a:rPr lang="ru-RU" sz="2400" b="1" i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(растопырить пальцы обеих рук)</a:t>
            </a:r>
            <a:endParaRPr lang="ru-RU" sz="24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24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Выгляни в окошко, </a:t>
            </a:r>
            <a:r>
              <a:rPr lang="ru-RU" sz="2400" b="1" i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(изобразить «Окошко»)</a:t>
            </a:r>
            <a:endParaRPr lang="ru-RU" sz="24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24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Твои детки пляшут, </a:t>
            </a:r>
            <a:r>
              <a:rPr lang="ru-RU" sz="2400" b="1" i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(шевелить пальчиками)</a:t>
            </a:r>
            <a:endParaRPr lang="ru-RU" sz="24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24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По камушкам скачут. </a:t>
            </a:r>
            <a:r>
              <a:rPr lang="ru-RU" sz="2400" b="1" i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(стучать пальчиками по </a:t>
            </a:r>
            <a:r>
              <a:rPr lang="ru-RU" sz="2400" b="1" i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столу)</a:t>
            </a:r>
            <a:endParaRPr lang="ru-RU" sz="2400" b="1" i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200800" cy="366254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4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Прибаутки, перевертыши - </a:t>
            </a:r>
            <a:endParaRPr lang="ru-RU" sz="4400" b="1" cap="all" dirty="0" smtClean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ru-RU" sz="36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забавные </a:t>
            </a:r>
            <a:r>
              <a:rPr lang="ru-RU" sz="36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песенки, которые своей необычностью веселят </a:t>
            </a:r>
            <a:r>
              <a:rPr lang="ru-RU" sz="36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детей.</a:t>
            </a:r>
            <a:endParaRPr lang="ru-RU" sz="36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194" name="Picture 2" descr="C:\Users\1\Desktop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005064"/>
            <a:ext cx="2088232" cy="2486025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lumMod val="50000"/>
                <a:alpha val="40000"/>
              </a:schemeClr>
            </a:glow>
            <a:softEdge rad="112500"/>
          </a:effectLst>
          <a:scene3d>
            <a:camera prst="perspectiveHeroicExtremeRightFacing"/>
            <a:lightRig rig="threePt" dir="t"/>
          </a:scene3d>
          <a:sp3d>
            <a:bevelT prst="angle"/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916832"/>
            <a:ext cx="2600325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11560" y="620689"/>
            <a:ext cx="7560840" cy="563231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r>
              <a:rPr lang="ru-RU" sz="24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Давайте и мы с вами поиграем:</a:t>
            </a:r>
          </a:p>
          <a:p>
            <a:r>
              <a:rPr lang="ru-RU" sz="24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Движение самомассажа:</a:t>
            </a:r>
          </a:p>
          <a:p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- потирание ладоней, пока не появится между ними тепло, как сгусток положительной энергии, и сбрасывание её на лицо мягкими ладонями;</a:t>
            </a:r>
          </a:p>
          <a:p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- постукивание кончиком пальца одной руки по фалангам указательного пальца другой.</a:t>
            </a:r>
          </a:p>
          <a:p>
            <a:r>
              <a:rPr lang="ru-RU" sz="24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Шевеление пальчиков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r>
              <a:rPr lang="ru-RU" sz="24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(сначала на одной руке, потом на обеих)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r>
              <a:rPr lang="ru-RU" sz="24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Поочередное пригибание </a:t>
            </a:r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пальцев к ладони сначала с помощью другой руки, а затем - без помощи другой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руки.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281</TotalTime>
  <Words>334</Words>
  <Application>Microsoft Office PowerPoint</Application>
  <PresentationFormat>Экран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Консультация для родителей  </vt:lpstr>
      <vt:lpstr>         «Рука - это вышедший наружу мозг человека»  </vt:lpstr>
      <vt:lpstr>Пальчиковая гимнастика: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</dc:title>
  <dc:creator>1</dc:creator>
  <cp:lastModifiedBy>Admin</cp:lastModifiedBy>
  <cp:revision>30</cp:revision>
  <dcterms:created xsi:type="dcterms:W3CDTF">2022-10-19T16:34:04Z</dcterms:created>
  <dcterms:modified xsi:type="dcterms:W3CDTF">2022-10-20T10:54:04Z</dcterms:modified>
</cp:coreProperties>
</file>